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8" r:id="rId2"/>
    <p:sldId id="259" r:id="rId3"/>
    <p:sldId id="263" r:id="rId4"/>
    <p:sldId id="275" r:id="rId5"/>
    <p:sldId id="267" r:id="rId6"/>
    <p:sldId id="268" r:id="rId7"/>
    <p:sldId id="256" r:id="rId8"/>
    <p:sldId id="273" r:id="rId9"/>
    <p:sldId id="269" r:id="rId10"/>
    <p:sldId id="270" r:id="rId11"/>
    <p:sldId id="271" r:id="rId12"/>
    <p:sldId id="272" r:id="rId13"/>
    <p:sldId id="260" r:id="rId14"/>
    <p:sldId id="274" r:id="rId15"/>
  </p:sldIdLst>
  <p:sldSz cx="9144000" cy="6858000" type="screen4x3"/>
  <p:notesSz cx="6889750" cy="9671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BD1D5-902D-4FB7-B7A9-9D0BB3832D4D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85275"/>
            <a:ext cx="2986088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185275"/>
            <a:ext cx="2986088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5E0B9-8B58-4C0F-930C-4D73A09FD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728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9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770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4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18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12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65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75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07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00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04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>
                <a:alpha val="26000"/>
                <a:lumMod val="0"/>
                <a:lumOff val="100000"/>
              </a:srgbClr>
            </a:gs>
            <a:gs pos="89000">
              <a:srgbClr val="009E47">
                <a:alpha val="24000"/>
              </a:srgbClr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07E1B-6A16-40E3-A643-5C7EB3627420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6ED01-70A7-48CE-9AF0-2CEC1AF18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65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92901"/>
            <a:ext cx="2664296" cy="2664296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043608" y="4564822"/>
            <a:ext cx="6984775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8789" y="3645024"/>
            <a:ext cx="7560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solidFill>
                  <a:srgbClr val="009E47"/>
                </a:solidFill>
                <a:latin typeface="Segoe Print" panose="02000600000000000000" pitchFamily="2" charset="0"/>
              </a:rPr>
              <a:t>Parent Forum- </a:t>
            </a:r>
          </a:p>
          <a:p>
            <a:pPr algn="ctr"/>
            <a:r>
              <a:rPr lang="en-GB" sz="4800" smtClean="0">
                <a:solidFill>
                  <a:srgbClr val="009E47"/>
                </a:solidFill>
                <a:latin typeface="Segoe Print" panose="02000600000000000000" pitchFamily="2" charset="0"/>
              </a:rPr>
              <a:t>Our Curriculum</a:t>
            </a:r>
            <a:endParaRPr lang="en-GB" sz="4800" dirty="0">
              <a:solidFill>
                <a:srgbClr val="009E47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02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39752" y="116632"/>
            <a:ext cx="4320480" cy="259228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7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these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7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6016" y="3371858"/>
            <a:ext cx="2888704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4612" y="2527514"/>
            <a:ext cx="8640960" cy="349377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Segoe Print" panose="02000600000000000000" pitchFamily="2" charset="0"/>
              </a:rPr>
              <a:t>Which traits or characteristics do we wish to see in our children?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latin typeface="Segoe Print" panose="02000600000000000000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Segoe Print" panose="02000600000000000000" pitchFamily="2" charset="0"/>
              </a:rPr>
              <a:t>Do the backgrounds or experiences of our children demand that a greater emphasis is placed on any particular area of learning?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latin typeface="Segoe Print" panose="02000600000000000000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Segoe Print" panose="02000600000000000000" pitchFamily="2" charset="0"/>
              </a:rPr>
              <a:t>Are our SHINE values reflected sufficiently in our curriculum?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latin typeface="Segoe Print" panose="02000600000000000000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Segoe Print" panose="02000600000000000000" pitchFamily="2" charset="0"/>
              </a:rPr>
              <a:t>Is the locality of our school reflected sufficiently within our curriculum?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73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83664" y="219423"/>
            <a:ext cx="4320480" cy="259228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6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these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6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2388" y="1841644"/>
            <a:ext cx="2445180" cy="1112765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Diversity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Pupils only see one type of lifestyle, this broadens their horizons.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5897" y="5085185"/>
            <a:ext cx="2615903" cy="1284420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Sport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At Landewednack we believe competition and sportsmanship develop confidence and character.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915929" y="376002"/>
            <a:ext cx="2048558" cy="1080120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Community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We see our school as a central part of the community.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66549" y="494669"/>
            <a:ext cx="2445180" cy="1134819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Independence/ Enterprise 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We want our children to be independent learners and to show initiative.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9816" y="3159674"/>
            <a:ext cx="2353848" cy="1605653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The Arts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We are passionate about a broad, cultural, education for our pupils.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Through the arts, pupils learn to express themselves and to build confidence for everyday life.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300192" y="3125518"/>
            <a:ext cx="2445180" cy="1211947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Environment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We value the environment and feel passionate about its management. 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453505" y="4462280"/>
            <a:ext cx="1200560" cy="2107146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700" dirty="0" smtClean="0">
                <a:latin typeface="Segoe Print" panose="02000600000000000000" pitchFamily="2" charset="0"/>
              </a:rPr>
              <a:t>Spiritual and Moral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We want to develop children’s spirituality and morals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732240" y="4478483"/>
            <a:ext cx="2232246" cy="2107146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200" dirty="0" smtClean="0">
                <a:latin typeface="Segoe Print" panose="02000600000000000000" pitchFamily="2" charset="0"/>
              </a:rPr>
              <a:t>STEM</a:t>
            </a:r>
            <a:r>
              <a:rPr lang="en-GB" sz="2000" dirty="0" smtClean="0">
                <a:latin typeface="Segoe Print" panose="02000600000000000000" pitchFamily="2" charset="0"/>
              </a:rPr>
              <a:t> </a:t>
            </a:r>
            <a:r>
              <a:rPr lang="en-GB" sz="1400" dirty="0" smtClean="0">
                <a:latin typeface="Segoe Print" panose="02000600000000000000" pitchFamily="2" charset="0"/>
              </a:rPr>
              <a:t>We believe that to inspire </a:t>
            </a:r>
            <a:r>
              <a:rPr lang="en-GB" sz="1400" dirty="0">
                <a:latin typeface="Segoe Print" panose="02000600000000000000" pitchFamily="2" charset="0"/>
              </a:rPr>
              <a:t>the next generation of engineers, we need to target </a:t>
            </a:r>
            <a:r>
              <a:rPr lang="en-GB" sz="1400" dirty="0" smtClean="0">
                <a:latin typeface="Segoe Print" panose="02000600000000000000" pitchFamily="2" charset="0"/>
              </a:rPr>
              <a:t>children at </a:t>
            </a:r>
            <a:r>
              <a:rPr lang="en-GB" sz="1400" dirty="0">
                <a:latin typeface="Segoe Print" panose="02000600000000000000" pitchFamily="2" charset="0"/>
              </a:rPr>
              <a:t>a young </a:t>
            </a:r>
            <a:r>
              <a:rPr lang="en-GB" sz="1400" dirty="0" smtClean="0">
                <a:latin typeface="Segoe Print" panose="02000600000000000000" pitchFamily="2" charset="0"/>
              </a:rPr>
              <a:t>age and provide inspiring activities that relate </a:t>
            </a:r>
            <a:r>
              <a:rPr lang="en-GB" sz="1400" dirty="0">
                <a:latin typeface="Segoe Print" panose="02000600000000000000" pitchFamily="2" charset="0"/>
              </a:rPr>
              <a:t>to real </a:t>
            </a:r>
            <a:r>
              <a:rPr lang="en-GB" sz="1400" dirty="0" smtClean="0">
                <a:latin typeface="Segoe Print" panose="02000600000000000000" pitchFamily="2" charset="0"/>
              </a:rPr>
              <a:t>life</a:t>
            </a:r>
            <a:r>
              <a:rPr lang="en-GB" sz="1400" dirty="0">
                <a:latin typeface="Segoe Print" panose="02000600000000000000" pitchFamily="2" charset="0"/>
              </a:rPr>
              <a:t> </a:t>
            </a:r>
            <a:r>
              <a:rPr lang="en-GB" sz="1400" dirty="0" smtClean="0">
                <a:latin typeface="Segoe Print" panose="02000600000000000000" pitchFamily="2" charset="0"/>
              </a:rPr>
              <a:t>and future jobs both locally and further afield. 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771800" y="4621904"/>
            <a:ext cx="2592289" cy="1947521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Aspiration</a:t>
            </a:r>
          </a:p>
          <a:p>
            <a:pPr algn="l"/>
            <a:r>
              <a:rPr lang="en-GB" sz="1800" dirty="0" smtClean="0">
                <a:latin typeface="Segoe Print" panose="02000600000000000000" pitchFamily="2" charset="0"/>
              </a:rPr>
              <a:t>We want our children to aspire to be the best they can be. </a:t>
            </a:r>
          </a:p>
          <a:p>
            <a:pPr algn="l"/>
            <a:r>
              <a:rPr lang="en-GB" sz="1500" b="1" dirty="0" smtClean="0">
                <a:latin typeface="Segoe Print" panose="02000600000000000000" pitchFamily="2" charset="0"/>
              </a:rPr>
              <a:t>(our pledge)</a:t>
            </a:r>
            <a:r>
              <a:rPr lang="en-GB" sz="1500" dirty="0" smtClean="0">
                <a:latin typeface="Segoe Print" panose="02000600000000000000" pitchFamily="2" charset="0"/>
              </a:rPr>
              <a:t> </a:t>
            </a:r>
            <a:r>
              <a:rPr lang="en-GB" sz="1400" dirty="0" smtClean="0">
                <a:latin typeface="Segoe Print" panose="02000600000000000000" pitchFamily="2" charset="0"/>
              </a:rPr>
              <a:t>*Pupils cannot aspire to things they have never encountered.</a:t>
            </a:r>
          </a:p>
          <a:p>
            <a:pPr algn="l"/>
            <a:endParaRPr lang="en-GB" sz="1400" dirty="0" smtClean="0">
              <a:latin typeface="Segoe Print" panose="02000600000000000000" pitchFamily="2" charset="0"/>
            </a:endParaRP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*Pupils need to learn to assess and manage risks by pushing boundaries and having fun!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999342" y="1522875"/>
            <a:ext cx="1965145" cy="1402069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Philosophy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Our children will learn to think deeply, to reflect and imagine.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771800" y="2784840"/>
            <a:ext cx="3134994" cy="1693643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Reading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We believe that instilling a lifelong love of reading for pleasure is crucial for our children’s academic achievement, mental health and their future economic success.</a:t>
            </a:r>
          </a:p>
        </p:txBody>
      </p:sp>
    </p:spTree>
    <p:extLst>
      <p:ext uri="{BB962C8B-B14F-4D97-AF65-F5344CB8AC3E}">
        <p14:creationId xmlns:p14="http://schemas.microsoft.com/office/powerpoint/2010/main" val="73192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08103" y="188640"/>
            <a:ext cx="3281033" cy="324036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6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these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6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31840" y="2560160"/>
            <a:ext cx="2888704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95536" y="374310"/>
            <a:ext cx="4536504" cy="5863001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Possibilities and Opportunities:</a:t>
            </a:r>
          </a:p>
          <a:p>
            <a:pPr algn="l"/>
            <a:r>
              <a:rPr lang="en-GB" sz="2000" dirty="0" smtClean="0">
                <a:latin typeface="Segoe Print" panose="02000600000000000000" pitchFamily="2" charset="0"/>
              </a:rPr>
              <a:t>Our School Pledge</a:t>
            </a: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Pupils cannot aspire to things they have never encountered.</a:t>
            </a:r>
          </a:p>
          <a:p>
            <a:pPr algn="l"/>
            <a:endParaRPr lang="en-GB" sz="1400" dirty="0" smtClean="0">
              <a:latin typeface="Segoe Print" panose="02000600000000000000" pitchFamily="2" charset="0"/>
            </a:endParaRPr>
          </a:p>
          <a:p>
            <a:pPr algn="l"/>
            <a:r>
              <a:rPr lang="en-GB" sz="1400" dirty="0" smtClean="0">
                <a:latin typeface="Segoe Print" panose="02000600000000000000" pitchFamily="2" charset="0"/>
              </a:rPr>
              <a:t>Pupils need to learn to assess and manage risks by pushing boundaries and having fun!</a:t>
            </a:r>
          </a:p>
          <a:p>
            <a:pPr algn="l"/>
            <a:endParaRPr lang="en-GB" sz="800" dirty="0" smtClean="0">
              <a:latin typeface="Segoe Print" panose="02000600000000000000" pitchFamily="2" charset="0"/>
            </a:endParaRPr>
          </a:p>
          <a:p>
            <a:pPr algn="l"/>
            <a:r>
              <a:rPr lang="en-GB" sz="1600" dirty="0" smtClean="0">
                <a:latin typeface="Segoe Print" panose="02000600000000000000" pitchFamily="2" charset="0"/>
              </a:rPr>
              <a:t>During their time at Landewednack School, </a:t>
            </a:r>
            <a:r>
              <a:rPr lang="en-GB" sz="1600" b="1" dirty="0" smtClean="0">
                <a:latin typeface="Segoe Print" panose="02000600000000000000" pitchFamily="2" charset="0"/>
              </a:rPr>
              <a:t>we pledge </a:t>
            </a:r>
            <a:r>
              <a:rPr lang="en-GB" sz="1600" dirty="0" smtClean="0">
                <a:latin typeface="Segoe Print" panose="02000600000000000000" pitchFamily="2" charset="0"/>
              </a:rPr>
              <a:t>that our children will:</a:t>
            </a:r>
          </a:p>
          <a:p>
            <a:pPr algn="l"/>
            <a:endParaRPr lang="en-GB" sz="1400" dirty="0">
              <a:latin typeface="Segoe Print" panose="02000600000000000000" pitchFamily="2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Go surfing, sailing &amp; swim in the sea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Visit a theatre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Build a den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Cook on a bonfire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Actively support the community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Perform to an audience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Be a positive role model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Support a national or global charity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Take part in a residential trip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Visit a city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Carry out a job or responsibility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Run an enterprise </a:t>
            </a:r>
          </a:p>
          <a:p>
            <a:pPr algn="l"/>
            <a:endParaRPr lang="en-GB" sz="1400" dirty="0">
              <a:latin typeface="Segoe Print" panose="02000600000000000000" pitchFamily="2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400" dirty="0" smtClean="0">
              <a:latin typeface="Segoe Print" panose="02000600000000000000" pitchFamily="2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Segoe Print" panose="02000600000000000000" pitchFamily="2" charset="0"/>
              </a:rPr>
              <a:t>NEXT FORUM MEETING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400" dirty="0" smtClean="0">
              <a:latin typeface="Segoe Print" panose="02000600000000000000" pitchFamily="2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400" dirty="0" smtClean="0">
              <a:latin typeface="Segoe Print" panose="02000600000000000000" pitchFamily="2" charset="0"/>
            </a:endParaRPr>
          </a:p>
          <a:p>
            <a:pPr algn="l"/>
            <a:endParaRPr lang="en-GB" sz="1400" dirty="0" smtClean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2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43608" y="4564822"/>
            <a:ext cx="6984775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61444" y="4441228"/>
            <a:ext cx="7254971" cy="1508052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 smtClean="0">
                <a:latin typeface="Segoe Print" panose="02000600000000000000" pitchFamily="2" charset="0"/>
              </a:rPr>
              <a:t>Any questions?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903" y="620688"/>
            <a:ext cx="301743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43608" y="4564822"/>
            <a:ext cx="6984775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11560" y="1988840"/>
            <a:ext cx="7920879" cy="3600400"/>
          </a:xfrm>
          <a:prstGeom prst="rect">
            <a:avLst/>
          </a:prstGeom>
          <a:ln cmpd="dbl">
            <a:solidFill>
              <a:srgbClr val="009E47"/>
            </a:solidFill>
          </a:ln>
          <a:effectLst>
            <a:innerShdw blurRad="63500" dist="50800" dir="18900000">
              <a:srgbClr val="009E47">
                <a:alpha val="50000"/>
              </a:srgbClr>
            </a:innerShdw>
          </a:effectLst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 smtClean="0">
                <a:latin typeface="Segoe Print" panose="02000600000000000000" pitchFamily="2" charset="0"/>
              </a:rPr>
              <a:t>Updates!  (Dec 2019)</a:t>
            </a:r>
          </a:p>
          <a:p>
            <a:r>
              <a:rPr lang="en-GB" sz="2800" dirty="0" smtClean="0">
                <a:latin typeface="Segoe Print" panose="02000600000000000000" pitchFamily="2" charset="0"/>
              </a:rPr>
              <a:t>Our Core Curriculum Drivers:</a:t>
            </a:r>
          </a:p>
          <a:p>
            <a:endParaRPr lang="en-GB" sz="2800" dirty="0" smtClean="0">
              <a:latin typeface="Segoe Print" panose="02000600000000000000" pitchFamily="2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Segoe Print" panose="02000600000000000000" pitchFamily="2" charset="0"/>
              </a:rPr>
              <a:t>Aspiration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Segoe Print" panose="02000600000000000000" pitchFamily="2" charset="0"/>
              </a:rPr>
              <a:t>Independence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Segoe Print" panose="02000600000000000000" pitchFamily="2" charset="0"/>
              </a:rPr>
              <a:t>Diversity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800" dirty="0" smtClean="0">
              <a:latin typeface="Segoe Print" panose="020006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548680"/>
            <a:ext cx="1217287" cy="122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6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43608" y="4564822"/>
            <a:ext cx="6984775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5" y="2828219"/>
            <a:ext cx="82809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dirty="0" smtClean="0">
                <a:solidFill>
                  <a:srgbClr val="009E47"/>
                </a:solidFill>
                <a:latin typeface="Segoe Print" panose="02000600000000000000" pitchFamily="2" charset="0"/>
              </a:rPr>
              <a:t>Children, staff, parents and the community will work together to define our core curriculum drivers.  </a:t>
            </a:r>
          </a:p>
          <a:p>
            <a:pPr algn="just"/>
            <a:r>
              <a:rPr lang="en-GB" sz="2800" dirty="0" smtClean="0">
                <a:solidFill>
                  <a:srgbClr val="009E47"/>
                </a:solidFill>
                <a:latin typeface="Segoe Print" panose="02000600000000000000" pitchFamily="2" charset="0"/>
              </a:rPr>
              <a:t>We will continue to share termly topic plans and welcome ideas, contributions, resources, visitors and ideas to make learning at Landewednack exciting, relevant and memorable!</a:t>
            </a:r>
            <a:endParaRPr lang="en-GB" sz="2800" dirty="0">
              <a:solidFill>
                <a:srgbClr val="009E47"/>
              </a:solidFill>
              <a:latin typeface="Segoe Print" panose="020006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903" y="165886"/>
            <a:ext cx="2664183" cy="267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6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716016" y="3371858"/>
            <a:ext cx="3919736" cy="339606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7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these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7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5151" y="3338097"/>
            <a:ext cx="4328837" cy="324568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National Curriculum Subjects</a:t>
            </a:r>
          </a:p>
          <a:p>
            <a:r>
              <a:rPr lang="en-GB" sz="17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Our curriculum is planned so objectives and concepts are repeated and developed in a variety of meaningful and exciting ways to enable deep learning. This means that skills and knowledge will be embedded in our children’s  long-term memory.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6016" y="3371858"/>
            <a:ext cx="2888704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332656"/>
            <a:ext cx="8424936" cy="28083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and Characteristics</a:t>
            </a:r>
          </a:p>
          <a:p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are embedded throughout our school-  everything we do is guided by these principles:</a:t>
            </a:r>
          </a:p>
          <a:p>
            <a:endParaRPr lang="en-GB" sz="1050" dirty="0" smtClean="0">
              <a:solidFill>
                <a:srgbClr val="00B050"/>
              </a:solidFill>
              <a:latin typeface="Segoe Print" panose="02000600000000000000" pitchFamily="2" charset="0"/>
            </a:endParaRP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S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trive to be the best you can be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H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appiness in learning and life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I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magine what I/we can achieve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N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ever give up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veryone together- school, family, community</a:t>
            </a:r>
            <a:endParaRPr lang="en-GB" sz="1700" b="1" dirty="0">
              <a:solidFill>
                <a:srgbClr val="00B05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71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555776" y="95494"/>
            <a:ext cx="4320480" cy="38164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644008" y="2732531"/>
            <a:ext cx="4320480" cy="38348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95536" y="2732531"/>
            <a:ext cx="4320480" cy="381642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987824" y="509540"/>
            <a:ext cx="4032448" cy="28083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1050" dirty="0" smtClean="0">
              <a:solidFill>
                <a:srgbClr val="00B050"/>
              </a:solidFill>
              <a:latin typeface="Segoe Print" panose="02000600000000000000" pitchFamily="2" charset="0"/>
            </a:endParaRP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S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trive to be the best you can be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H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appiness in learning and life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I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magine what I/we can achieve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N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ever give up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veryone together- school, family, community</a:t>
            </a:r>
            <a:endParaRPr lang="en-GB" sz="1700" b="1" dirty="0">
              <a:solidFill>
                <a:srgbClr val="00B050"/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1824" y="3578914"/>
            <a:ext cx="365415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  <a:latin typeface="Segoe Print" panose="02000600000000000000" pitchFamily="2" charset="0"/>
              </a:rPr>
              <a:t>National Curriculum Subjects</a:t>
            </a:r>
          </a:p>
          <a:p>
            <a:r>
              <a:rPr lang="en-GB" sz="1400" dirty="0">
                <a:solidFill>
                  <a:srgbClr val="0070C0"/>
                </a:solidFill>
                <a:latin typeface="Segoe Print" panose="02000600000000000000" pitchFamily="2" charset="0"/>
              </a:rPr>
              <a:t>Our curriculum is planned so objectives and concepts are repeated and developed in a variety of meaningful and exciting ways to enable deep learning. This means that skills and knowledge will be embedded in our children’s  long-term memory.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912531" y="3755944"/>
            <a:ext cx="3919736" cy="258303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4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these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4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85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716016" y="3371858"/>
            <a:ext cx="2888704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3528" y="548680"/>
            <a:ext cx="8424936" cy="424847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and Characteristics</a:t>
            </a:r>
          </a:p>
          <a:p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are embedded throughout our school and everything we do is guided by these principles:</a:t>
            </a:r>
          </a:p>
          <a:p>
            <a:endParaRPr lang="en-GB" sz="1050" dirty="0" smtClean="0">
              <a:solidFill>
                <a:srgbClr val="00B050"/>
              </a:solidFill>
              <a:latin typeface="Segoe Print" panose="02000600000000000000" pitchFamily="2" charset="0"/>
            </a:endParaRPr>
          </a:p>
          <a:p>
            <a:pPr algn="l"/>
            <a:r>
              <a:rPr lang="en-GB" sz="32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S</a:t>
            </a:r>
            <a:r>
              <a:rPr lang="en-GB" sz="24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trive to be the best you can be</a:t>
            </a:r>
          </a:p>
          <a:p>
            <a:pPr algn="l"/>
            <a:r>
              <a:rPr lang="en-GB" sz="32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H</a:t>
            </a:r>
            <a:r>
              <a:rPr lang="en-GB" sz="24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appiness in learning and life</a:t>
            </a:r>
          </a:p>
          <a:p>
            <a:pPr algn="l"/>
            <a:r>
              <a:rPr lang="en-GB" sz="32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I</a:t>
            </a:r>
            <a:r>
              <a:rPr lang="en-GB" sz="24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magine what I/we can achieve</a:t>
            </a:r>
          </a:p>
          <a:p>
            <a:pPr algn="l"/>
            <a:r>
              <a:rPr lang="en-GB" sz="32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N</a:t>
            </a:r>
            <a:r>
              <a:rPr lang="en-GB" sz="24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ever give up</a:t>
            </a:r>
          </a:p>
          <a:p>
            <a:pPr algn="l"/>
            <a:r>
              <a:rPr lang="en-GB" sz="32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</a:t>
            </a:r>
            <a:r>
              <a:rPr lang="en-GB" sz="24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veryone together- school, family, community</a:t>
            </a:r>
            <a:endParaRPr lang="en-GB" sz="2400" b="1" dirty="0">
              <a:solidFill>
                <a:srgbClr val="00B05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12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716016" y="3371858"/>
            <a:ext cx="3919736" cy="339606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7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these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7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5151" y="3338097"/>
            <a:ext cx="4328837" cy="324568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National Curriculum Subjects</a:t>
            </a:r>
          </a:p>
          <a:p>
            <a:r>
              <a:rPr lang="en-GB" sz="17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Our curriculum is planned so objectives and concepts are repeated and developed in a variety of meaningful and exciting ways to enable deep learning. This means that skills and knowledge will be embedded in their long-term memory.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6016" y="3371858"/>
            <a:ext cx="2888704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332656"/>
            <a:ext cx="8424936" cy="28083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and Characteristics</a:t>
            </a:r>
          </a:p>
          <a:p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are embedded throughout our school and everything we do is guided by these principles:</a:t>
            </a:r>
          </a:p>
          <a:p>
            <a:endParaRPr lang="en-GB" sz="1050" dirty="0" smtClean="0">
              <a:solidFill>
                <a:srgbClr val="00B050"/>
              </a:solidFill>
              <a:latin typeface="Segoe Print" panose="02000600000000000000" pitchFamily="2" charset="0"/>
            </a:endParaRP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S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trive to be the best you can be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H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appiness in learning and life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I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magine what I/we can achieve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N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ever give up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veryone together- school, family, community</a:t>
            </a:r>
            <a:endParaRPr lang="en-GB" sz="1700" b="1" dirty="0">
              <a:solidFill>
                <a:srgbClr val="00B05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3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406243">
            <a:off x="6449353" y="1628800"/>
            <a:ext cx="2888704" cy="1080120"/>
          </a:xfrm>
        </p:spPr>
        <p:txBody>
          <a:bodyPr>
            <a:normAutofit/>
          </a:bodyPr>
          <a:lstStyle/>
          <a:p>
            <a:r>
              <a:rPr lang="en-GB" sz="2000" dirty="0" smtClean="0">
                <a:latin typeface="Segoe Print" panose="02000600000000000000" pitchFamily="2" charset="0"/>
              </a:rPr>
              <a:t>Characteristics of </a:t>
            </a:r>
            <a:r>
              <a:rPr lang="en-GB" sz="2000" dirty="0" err="1" smtClean="0">
                <a:latin typeface="Segoe Print" panose="02000600000000000000" pitchFamily="2" charset="0"/>
              </a:rPr>
              <a:t>aritsts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 rot="455892">
            <a:off x="6364568" y="3907933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physically active pupils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79512" y="203862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writers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 rot="407492">
            <a:off x="6171278" y="332656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excellent communicators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 rot="286477">
            <a:off x="6374206" y="2722931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scientists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 rot="395365">
            <a:off x="6500833" y="5219900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linguists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 rot="21303204">
            <a:off x="352682" y="4539934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effective coders and users of technology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 rot="21396234">
            <a:off x="-84050" y="1281364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musicians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 rot="21406188">
            <a:off x="435272" y="5588043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designers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3383423" y="3969060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geographers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572272" y="5201580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religiously literate pupils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 rot="21090389">
            <a:off x="179512" y="3429000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historians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 rot="21187150">
            <a:off x="0" y="2472425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mathematicians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3282574" y="199639"/>
            <a:ext cx="2888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Characteristics of readers</a:t>
            </a:r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2562507" y="981739"/>
            <a:ext cx="4328837" cy="324568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National Curriculum Subjects</a:t>
            </a:r>
          </a:p>
          <a:p>
            <a:r>
              <a:rPr lang="en-GB" sz="17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Our curriculum is planned so objectives and concepts are repeated and developed in a variety of meaningful and exciting ways to enable deep learning. This means that skills and knowledge will be embedded in their long-term memory and ‘characteristics’  will be evident in our children.</a:t>
            </a:r>
          </a:p>
        </p:txBody>
      </p:sp>
    </p:spTree>
    <p:extLst>
      <p:ext uri="{BB962C8B-B14F-4D97-AF65-F5344CB8AC3E}">
        <p14:creationId xmlns:p14="http://schemas.microsoft.com/office/powerpoint/2010/main" val="344669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716016" y="3371858"/>
            <a:ext cx="3919736" cy="339606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7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these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7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5151" y="3338097"/>
            <a:ext cx="4328837" cy="324568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National Curriculum Subjects</a:t>
            </a:r>
          </a:p>
          <a:p>
            <a:r>
              <a:rPr lang="en-GB" sz="17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Our curriculum is planned so objectives and concepts are repeated and developed in a variety of meaningful and exciting ways to enable deep learning. This means that skills and knowledge will be embedded in their long-term memory.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6016" y="3371858"/>
            <a:ext cx="2888704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332656"/>
            <a:ext cx="8424936" cy="28083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and Characteristics</a:t>
            </a:r>
          </a:p>
          <a:p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Our SHINE Values are embedded throughout our school and everything we do is guided by these principles:</a:t>
            </a:r>
          </a:p>
          <a:p>
            <a:endParaRPr lang="en-GB" sz="1050" dirty="0" smtClean="0">
              <a:solidFill>
                <a:srgbClr val="00B050"/>
              </a:solidFill>
              <a:latin typeface="Segoe Print" panose="02000600000000000000" pitchFamily="2" charset="0"/>
            </a:endParaRP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S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trive to be the best you can be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H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appiness in learning and life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I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magine what I/we can achieve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N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ever give up</a:t>
            </a:r>
          </a:p>
          <a:p>
            <a:pPr algn="l"/>
            <a:r>
              <a:rPr lang="en-GB" sz="2400" b="1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E</a:t>
            </a:r>
            <a:r>
              <a:rPr lang="en-GB" sz="1700" dirty="0" smtClean="0">
                <a:solidFill>
                  <a:srgbClr val="00B050"/>
                </a:solidFill>
                <a:latin typeface="Segoe Print" panose="02000600000000000000" pitchFamily="2" charset="0"/>
              </a:rPr>
              <a:t>veryone together- school, family, community</a:t>
            </a:r>
            <a:endParaRPr lang="en-GB" sz="1700" b="1" dirty="0">
              <a:solidFill>
                <a:srgbClr val="00B05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1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627784" y="116632"/>
            <a:ext cx="3919736" cy="339606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Our School ‘Drivers’</a:t>
            </a:r>
          </a:p>
          <a:p>
            <a:r>
              <a:rPr lang="en-GB" sz="1700" dirty="0" smtClean="0">
                <a:solidFill>
                  <a:srgbClr val="7030A0"/>
                </a:solidFill>
                <a:latin typeface="Segoe Print" panose="02000600000000000000" pitchFamily="2" charset="0"/>
              </a:rPr>
              <a:t>We believe curriculum drivers are essential to enable the children at Landewednack School to experience a broad, rich and relevant curriculum and to develop their knowledge, skills and personal characteristics to prepare them for a future where they are the best they can be!</a:t>
            </a:r>
            <a:endParaRPr lang="en-GB" sz="1700" dirty="0">
              <a:solidFill>
                <a:srgbClr val="7030A0"/>
              </a:solidFill>
              <a:latin typeface="Segoe Print" panose="020006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6016" y="3371858"/>
            <a:ext cx="2888704" cy="10801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00" dirty="0">
              <a:latin typeface="Segoe Print" panose="02000600000000000000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71600" y="3468505"/>
            <a:ext cx="7272808" cy="118463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latin typeface="Segoe Print" panose="02000600000000000000" pitchFamily="2" charset="0"/>
              </a:rPr>
              <a:t>Our school ‘drivers’ are a powerful way to define the content that is important to our school.  National Curriculum planning is shaped around our drivers.</a:t>
            </a:r>
          </a:p>
        </p:txBody>
      </p:sp>
    </p:spTree>
    <p:extLst>
      <p:ext uri="{BB962C8B-B14F-4D97-AF65-F5344CB8AC3E}">
        <p14:creationId xmlns:p14="http://schemas.microsoft.com/office/powerpoint/2010/main" val="192132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375</TotalTime>
  <Words>1429</Words>
  <Application>Microsoft Office PowerPoint</Application>
  <PresentationFormat>On-screen Show (4:3)</PresentationFormat>
  <Paragraphs>146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Characteristics of aritsts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LANDEWEDNACK COMMUNITY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Geographers</dc:title>
  <dc:creator>Louise Jones</dc:creator>
  <cp:lastModifiedBy>Secretary2</cp:lastModifiedBy>
  <cp:revision>42</cp:revision>
  <cp:lastPrinted>2019-10-06T18:37:54Z</cp:lastPrinted>
  <dcterms:created xsi:type="dcterms:W3CDTF">2019-10-06T13:47:53Z</dcterms:created>
  <dcterms:modified xsi:type="dcterms:W3CDTF">2020-11-23T10:46:40Z</dcterms:modified>
</cp:coreProperties>
</file>